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9" r:id="rId5"/>
    <p:sldId id="262" r:id="rId6"/>
    <p:sldId id="261" r:id="rId7"/>
    <p:sldId id="264" r:id="rId8"/>
  </p:sldIdLst>
  <p:sldSz cx="7559675" cy="1069181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2520" y="6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583846" y="1823955"/>
            <a:ext cx="3980598" cy="7785476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0982" y="831586"/>
            <a:ext cx="5088323" cy="4870716"/>
          </a:xfrm>
        </p:spPr>
        <p:txBody>
          <a:bodyPr anchor="b">
            <a:normAutofit/>
          </a:bodyPr>
          <a:lstStyle>
            <a:lvl1pPr algn="l">
              <a:defRPr sz="3637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0981" y="5992697"/>
            <a:ext cx="4095857" cy="2983147"/>
          </a:xfrm>
        </p:spPr>
        <p:txBody>
          <a:bodyPr anchor="t">
            <a:normAutofit/>
          </a:bodyPr>
          <a:lstStyle>
            <a:lvl1pPr marL="0" indent="0" algn="l">
              <a:buNone/>
              <a:defRPr sz="1653">
                <a:solidFill>
                  <a:schemeClr val="bg2">
                    <a:lumMod val="75000"/>
                  </a:schemeClr>
                </a:solidFill>
              </a:defRPr>
            </a:lvl1pPr>
            <a:lvl2pPr marL="377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5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3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9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23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55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2" y="7009078"/>
            <a:ext cx="5419145" cy="237595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40981" y="831585"/>
            <a:ext cx="6677713" cy="4870715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67" indent="0">
              <a:buNone/>
              <a:defRPr sz="1323"/>
            </a:lvl2pPr>
            <a:lvl3pPr marL="755934" indent="0">
              <a:buNone/>
              <a:defRPr sz="1323"/>
            </a:lvl3pPr>
            <a:lvl4pPr marL="1133902" indent="0">
              <a:buNone/>
              <a:defRPr sz="1323"/>
            </a:lvl4pPr>
            <a:lvl5pPr marL="1511869" indent="0">
              <a:buNone/>
              <a:defRPr sz="1323"/>
            </a:lvl5pPr>
            <a:lvl6pPr marL="1889836" indent="0">
              <a:buNone/>
              <a:defRPr sz="1323"/>
            </a:lvl6pPr>
            <a:lvl7pPr marL="2267803" indent="0">
              <a:buNone/>
              <a:defRPr sz="1323"/>
            </a:lvl7pPr>
            <a:lvl8pPr marL="2645771" indent="0">
              <a:buNone/>
              <a:defRPr sz="1323"/>
            </a:lvl8pPr>
            <a:lvl9pPr marL="3023738" indent="0">
              <a:buNone/>
              <a:defRPr sz="132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9975" y="5992695"/>
            <a:ext cx="6019740" cy="712788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323"/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0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1" y="831585"/>
            <a:ext cx="6677713" cy="4514321"/>
          </a:xfrm>
        </p:spPr>
        <p:txBody>
          <a:bodyPr anchor="ctr">
            <a:normAutofit/>
          </a:bodyPr>
          <a:lstStyle>
            <a:lvl1pPr algn="l">
              <a:defRPr sz="2315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81" y="6415088"/>
            <a:ext cx="5277513" cy="2969948"/>
          </a:xfrm>
        </p:spPr>
        <p:txBody>
          <a:bodyPr anchor="ctr">
            <a:normAutofit/>
          </a:bodyPr>
          <a:lstStyle>
            <a:lvl1pPr marL="0" indent="0" algn="l">
              <a:buNone/>
              <a:defRPr sz="1488">
                <a:solidFill>
                  <a:schemeClr val="bg2">
                    <a:lumMod val="7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05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920" y="831585"/>
            <a:ext cx="5671234" cy="4514321"/>
          </a:xfrm>
        </p:spPr>
        <p:txBody>
          <a:bodyPr anchor="ctr">
            <a:normAutofit/>
          </a:bodyPr>
          <a:lstStyle>
            <a:lvl1pPr algn="l">
              <a:defRPr sz="2315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81962" y="5345906"/>
            <a:ext cx="5293151" cy="752387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82" y="6705488"/>
            <a:ext cx="5276528" cy="2679548"/>
          </a:xfrm>
        </p:spPr>
        <p:txBody>
          <a:bodyPr anchor="ctr">
            <a:normAutofit/>
          </a:bodyPr>
          <a:lstStyle>
            <a:lvl1pPr marL="0" indent="0" algn="l">
              <a:buNone/>
              <a:defRPr sz="1653">
                <a:solidFill>
                  <a:schemeClr val="bg2">
                    <a:lumMod val="7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8992" y="1107883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62727" y="4316326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 algn="r"/>
            <a:r>
              <a:rPr lang="en-US" sz="6614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6886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2" y="5345906"/>
            <a:ext cx="5276528" cy="2646294"/>
          </a:xfrm>
        </p:spPr>
        <p:txBody>
          <a:bodyPr anchor="b">
            <a:normAutofit/>
          </a:bodyPr>
          <a:lstStyle>
            <a:lvl1pPr algn="l">
              <a:defRPr sz="2315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81" y="8002459"/>
            <a:ext cx="5277513" cy="1382576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bg2">
                    <a:lumMod val="7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56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921" y="831585"/>
            <a:ext cx="5671233" cy="4514321"/>
          </a:xfrm>
        </p:spPr>
        <p:txBody>
          <a:bodyPr anchor="ctr">
            <a:normAutofit/>
          </a:bodyPr>
          <a:lstStyle>
            <a:lvl1pPr algn="l">
              <a:defRPr sz="2315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0982" y="6058694"/>
            <a:ext cx="5276528" cy="163677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653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81" y="7721865"/>
            <a:ext cx="5276527" cy="1663171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bg2">
                    <a:lumMod val="7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8992" y="1107883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62727" y="4316326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 algn="r"/>
            <a:r>
              <a:rPr lang="en-US" sz="6614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9812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1" y="831585"/>
            <a:ext cx="6221733" cy="451432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315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0982" y="6124694"/>
            <a:ext cx="5276528" cy="130677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653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81" y="7431474"/>
            <a:ext cx="5276527" cy="1953563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bg2">
                    <a:lumMod val="7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5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2" y="7009078"/>
            <a:ext cx="5419145" cy="2375958"/>
          </a:xfrm>
        </p:spPr>
        <p:txBody>
          <a:bodyPr>
            <a:normAutofit/>
          </a:bodyPr>
          <a:lstStyle>
            <a:lvl1pPr algn="l">
              <a:defRPr sz="231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982" y="831587"/>
            <a:ext cx="5419145" cy="587390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472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28685" y="831586"/>
            <a:ext cx="1690009" cy="6890279"/>
          </a:xfrm>
        </p:spPr>
        <p:txBody>
          <a:bodyPr vert="eaVert">
            <a:normAutofit/>
          </a:bodyPr>
          <a:lstStyle>
            <a:lvl1pPr>
              <a:defRPr sz="231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981" y="831586"/>
            <a:ext cx="4836416" cy="855345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0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2" y="7009078"/>
            <a:ext cx="5419145" cy="237595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82" y="831586"/>
            <a:ext cx="5419145" cy="587390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97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1" y="3088745"/>
            <a:ext cx="5293151" cy="3616737"/>
          </a:xfrm>
        </p:spPr>
        <p:txBody>
          <a:bodyPr anchor="b">
            <a:normAutofit/>
          </a:bodyPr>
          <a:lstStyle>
            <a:lvl1pPr algn="l">
              <a:defRPr sz="2645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81" y="6995878"/>
            <a:ext cx="5293151" cy="2389159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bg2">
                    <a:lumMod val="7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3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2" y="7009078"/>
            <a:ext cx="5419145" cy="2375958"/>
          </a:xfrm>
        </p:spPr>
        <p:txBody>
          <a:bodyPr>
            <a:normAutofit/>
          </a:bodyPr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40982" y="831586"/>
            <a:ext cx="3265580" cy="5873898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854543" y="831586"/>
            <a:ext cx="3264151" cy="586069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2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2" y="7009078"/>
            <a:ext cx="5419145" cy="2375958"/>
          </a:xfrm>
        </p:spPr>
        <p:txBody>
          <a:bodyPr>
            <a:normAutofit/>
          </a:bodyPr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974" y="831586"/>
            <a:ext cx="3072867" cy="950383"/>
          </a:xfrm>
        </p:spPr>
        <p:txBody>
          <a:bodyPr anchor="b">
            <a:noAutofit/>
          </a:bodyPr>
          <a:lstStyle>
            <a:lvl1pPr marL="0" indent="0">
              <a:buNone/>
              <a:defRPr sz="1984" b="0" cap="all">
                <a:solidFill>
                  <a:schemeClr val="tx1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981" y="1781970"/>
            <a:ext cx="3261860" cy="492351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13817" y="883560"/>
            <a:ext cx="3111877" cy="898409"/>
          </a:xfrm>
        </p:spPr>
        <p:txBody>
          <a:bodyPr anchor="b">
            <a:noAutofit/>
          </a:bodyPr>
          <a:lstStyle>
            <a:lvl1pPr marL="0" indent="0">
              <a:buNone/>
              <a:defRPr sz="1984" b="0" cap="all">
                <a:solidFill>
                  <a:schemeClr val="tx1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54543" y="1781969"/>
            <a:ext cx="3271151" cy="491031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04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982" y="7009078"/>
            <a:ext cx="5419145" cy="2375958"/>
          </a:xfrm>
        </p:spPr>
        <p:txBody>
          <a:bodyPr>
            <a:normAutofit/>
          </a:bodyPr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8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34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808" y="831586"/>
            <a:ext cx="2645886" cy="2375958"/>
          </a:xfrm>
        </p:spPr>
        <p:txBody>
          <a:bodyPr anchor="b">
            <a:normAutofit/>
          </a:bodyPr>
          <a:lstStyle>
            <a:lvl1pPr algn="l">
              <a:defRPr sz="1653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81" y="831586"/>
            <a:ext cx="3669679" cy="855345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9808" y="3445144"/>
            <a:ext cx="2645886" cy="3260343"/>
          </a:xfrm>
        </p:spPr>
        <p:txBody>
          <a:bodyPr anchor="t">
            <a:normAutofit/>
          </a:bodyPr>
          <a:lstStyle>
            <a:lvl1pPr marL="0" indent="0">
              <a:buNone/>
              <a:defRPr sz="1323"/>
            </a:lvl1pPr>
            <a:lvl2pPr marL="377967" indent="0">
              <a:buNone/>
              <a:defRPr sz="992"/>
            </a:lvl2pPr>
            <a:lvl3pPr marL="755934" indent="0">
              <a:buNone/>
              <a:defRPr sz="827"/>
            </a:lvl3pPr>
            <a:lvl4pPr marL="1133902" indent="0">
              <a:buNone/>
              <a:defRPr sz="744"/>
            </a:lvl4pPr>
            <a:lvl5pPr marL="1511869" indent="0">
              <a:buNone/>
              <a:defRPr sz="744"/>
            </a:lvl5pPr>
            <a:lvl6pPr marL="1889836" indent="0">
              <a:buNone/>
              <a:defRPr sz="744"/>
            </a:lvl6pPr>
            <a:lvl7pPr marL="2267803" indent="0">
              <a:buNone/>
              <a:defRPr sz="744"/>
            </a:lvl7pPr>
            <a:lvl8pPr marL="2645771" indent="0">
              <a:buNone/>
              <a:defRPr sz="744"/>
            </a:lvl8pPr>
            <a:lvl9pPr marL="3023738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5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6840" y="2257160"/>
            <a:ext cx="2945874" cy="1781969"/>
          </a:xfrm>
        </p:spPr>
        <p:txBody>
          <a:bodyPr anchor="b">
            <a:normAutofit/>
          </a:bodyPr>
          <a:lstStyle>
            <a:lvl1pPr algn="l">
              <a:defRPr sz="1984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29973" y="1425575"/>
            <a:ext cx="2712500" cy="7484269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67" indent="0">
              <a:buNone/>
              <a:defRPr sz="1323"/>
            </a:lvl2pPr>
            <a:lvl3pPr marL="755934" indent="0">
              <a:buNone/>
              <a:defRPr sz="1323"/>
            </a:lvl3pPr>
            <a:lvl4pPr marL="1133902" indent="0">
              <a:buNone/>
              <a:defRPr sz="1323"/>
            </a:lvl4pPr>
            <a:lvl5pPr marL="1511869" indent="0">
              <a:buNone/>
              <a:defRPr sz="1323"/>
            </a:lvl5pPr>
            <a:lvl6pPr marL="1889836" indent="0">
              <a:buNone/>
              <a:defRPr sz="1323"/>
            </a:lvl6pPr>
            <a:lvl7pPr marL="2267803" indent="0">
              <a:buNone/>
              <a:defRPr sz="1323"/>
            </a:lvl7pPr>
            <a:lvl8pPr marL="2645771" indent="0">
              <a:buNone/>
              <a:defRPr sz="1323"/>
            </a:lvl8pPr>
            <a:lvl9pPr marL="3023738" indent="0">
              <a:buNone/>
              <a:defRPr sz="132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17028" y="4276725"/>
            <a:ext cx="2946672" cy="3247143"/>
          </a:xfrm>
        </p:spPr>
        <p:txBody>
          <a:bodyPr anchor="t">
            <a:normAutofit/>
          </a:bodyPr>
          <a:lstStyle>
            <a:lvl1pPr marL="0" indent="0">
              <a:buNone/>
              <a:defRPr sz="1488"/>
            </a:lvl1pPr>
            <a:lvl2pPr marL="377967" indent="0">
              <a:buNone/>
              <a:defRPr sz="992"/>
            </a:lvl2pPr>
            <a:lvl3pPr marL="755934" indent="0">
              <a:buNone/>
              <a:defRPr sz="827"/>
            </a:lvl3pPr>
            <a:lvl4pPr marL="1133902" indent="0">
              <a:buNone/>
              <a:defRPr sz="744"/>
            </a:lvl4pPr>
            <a:lvl5pPr marL="1511869" indent="0">
              <a:buNone/>
              <a:defRPr sz="744"/>
            </a:lvl5pPr>
            <a:lvl6pPr marL="1889836" indent="0">
              <a:buNone/>
              <a:defRPr sz="744"/>
            </a:lvl6pPr>
            <a:lvl7pPr marL="2267803" indent="0">
              <a:buNone/>
              <a:defRPr sz="744"/>
            </a:lvl7pPr>
            <a:lvl8pPr marL="2645771" indent="0">
              <a:buNone/>
              <a:defRPr sz="744"/>
            </a:lvl8pPr>
            <a:lvl9pPr marL="3023738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0981" y="9622633"/>
            <a:ext cx="4804762" cy="5692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4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9000">
              <a:schemeClr val="bg2">
                <a:tint val="97000"/>
                <a:hueMod val="92000"/>
                <a:satMod val="169000"/>
                <a:alpha val="27000"/>
                <a:lumMod val="82000"/>
                <a:lumOff val="18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514888" y="6071895"/>
            <a:ext cx="2042415" cy="4144727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982" y="7009078"/>
            <a:ext cx="5419145" cy="237595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82" y="831587"/>
            <a:ext cx="5419145" cy="58739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42852" y="9622637"/>
            <a:ext cx="992466" cy="56924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27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ABCC4C5-362B-4A8B-A9C3-E170E2836DAD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0981" y="9622633"/>
            <a:ext cx="4804762" cy="56924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7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27399" y="8697003"/>
            <a:ext cx="708436" cy="10444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315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1745F7E-8D39-4DE4-BAF4-8B9B59D72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0726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377967" rtl="0" eaLnBrk="1" latinLnBrk="0" hangingPunct="1">
        <a:spcBef>
          <a:spcPct val="0"/>
        </a:spcBef>
        <a:buNone/>
        <a:defRPr sz="2645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6230" indent="-236230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5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614197" indent="-236230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8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92164" indent="-236230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2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275639" indent="-141738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5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653607" indent="-141738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5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078820" indent="-188984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5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456787" indent="-188984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5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834754" indent="-188984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5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212722" indent="-188984" algn="l" defTabSz="377967" rtl="0" eaLnBrk="1" latinLnBrk="0" hangingPunct="1">
        <a:spcBef>
          <a:spcPct val="20000"/>
        </a:spcBef>
        <a:spcAft>
          <a:spcPts val="49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5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7596"/>
            <a:ext cx="7547100" cy="1636343"/>
          </a:xfrm>
        </p:spPr>
        <p:txBody>
          <a:bodyPr anchor="ctr">
            <a:normAutofit/>
          </a:bodyPr>
          <a:lstStyle/>
          <a:p>
            <a:pPr algn="ctr">
              <a:lnSpc>
                <a:spcPts val="1600"/>
              </a:lnSpc>
            </a:pPr>
            <a:r>
              <a:rPr lang="ru-RU" sz="1600" b="1" dirty="0" smtClean="0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Открытый урок по физике </a:t>
            </a:r>
            <a:br>
              <a:rPr lang="ru-RU" sz="1600" b="1" dirty="0" smtClean="0">
                <a:solidFill>
                  <a:srgbClr val="C00000"/>
                </a:solidFill>
                <a:effectLst/>
                <a:ea typeface="Calibri" panose="020F0502020204030204" pitchFamily="34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«График плавления и отвердевания кристаллических тел» </a:t>
            </a:r>
            <a:br>
              <a:rPr lang="ru-RU" sz="1600" b="1" dirty="0" smtClean="0">
                <a:solidFill>
                  <a:srgbClr val="C00000"/>
                </a:solidFill>
                <a:effectLst/>
                <a:ea typeface="Calibri" panose="020F0502020204030204" pitchFamily="34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на муниципальном семинаре по теме «Подготовка конкурсных материалов для публичного представления педагогических практик  на конкурсах профессионального мастерства» в МБОУ «ТСОШ №2», 21.10.2021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477" y="1516963"/>
            <a:ext cx="4882590" cy="32550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41"/>
          <a:stretch/>
        </p:blipFill>
        <p:spPr>
          <a:xfrm>
            <a:off x="196380" y="3358466"/>
            <a:ext cx="3464866" cy="35414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2179" r="23879" b="11226"/>
          <a:stretch/>
        </p:blipFill>
        <p:spPr>
          <a:xfrm>
            <a:off x="1641592" y="5579058"/>
            <a:ext cx="5546622" cy="3070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3" t="31106" r="24698" b="24522"/>
          <a:stretch/>
        </p:blipFill>
        <p:spPr>
          <a:xfrm>
            <a:off x="223798" y="7150700"/>
            <a:ext cx="3437448" cy="332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74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87" y="204922"/>
            <a:ext cx="6931368" cy="11899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Исследовательская </a:t>
            </a:r>
            <a:r>
              <a:rPr lang="ru-RU" sz="2800" b="1" dirty="0" smtClean="0">
                <a:solidFill>
                  <a:srgbClr val="C00000"/>
                </a:solidFill>
              </a:rPr>
              <a:t>деятельность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по </a:t>
            </a:r>
            <a:r>
              <a:rPr lang="ru-RU" sz="2800" b="1" dirty="0">
                <a:solidFill>
                  <a:srgbClr val="C00000"/>
                </a:solidFill>
              </a:rPr>
              <a:t>физике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2" r="17976"/>
          <a:stretch/>
        </p:blipFill>
        <p:spPr>
          <a:xfrm>
            <a:off x="3441283" y="822854"/>
            <a:ext cx="3743951" cy="46868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1" t="29201" r="3409"/>
          <a:stretch/>
        </p:blipFill>
        <p:spPr>
          <a:xfrm>
            <a:off x="3411739" y="5843588"/>
            <a:ext cx="3773495" cy="43944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4546" r="21367" b="8901"/>
          <a:stretch/>
        </p:blipFill>
        <p:spPr>
          <a:xfrm rot="5400000">
            <a:off x="49315" y="6518698"/>
            <a:ext cx="3971928" cy="38133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6" b="17959"/>
          <a:stretch/>
        </p:blipFill>
        <p:spPr>
          <a:xfrm>
            <a:off x="283820" y="1569507"/>
            <a:ext cx="348377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74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"/>
            <a:ext cx="7559675" cy="10692087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88082"/>
            <a:ext cx="7559675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600" b="1" dirty="0">
                <a:solidFill>
                  <a:srgbClr val="C00000"/>
                </a:solidFill>
              </a:rPr>
              <a:t>Сведения о достижения и результатах обучающихся центра образования естественно-научной и технологической направленностей «Точка роста», </a:t>
            </a:r>
            <a:r>
              <a:rPr lang="ru-RU" sz="1600" b="1" dirty="0" smtClean="0">
                <a:solidFill>
                  <a:srgbClr val="C00000"/>
                </a:solidFill>
              </a:rPr>
              <a:t>работающего </a:t>
            </a:r>
            <a:r>
              <a:rPr lang="ru-RU" sz="1600" b="1" dirty="0">
                <a:solidFill>
                  <a:srgbClr val="C00000"/>
                </a:solidFill>
              </a:rPr>
              <a:t>на базе 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 algn="ctr">
              <a:lnSpc>
                <a:spcPts val="1300"/>
              </a:lnSpc>
            </a:pPr>
            <a:r>
              <a:rPr lang="ru-RU" sz="1600" b="1" dirty="0" smtClean="0">
                <a:solidFill>
                  <a:srgbClr val="C00000"/>
                </a:solidFill>
              </a:rPr>
              <a:t>МБОУ </a:t>
            </a:r>
            <a:r>
              <a:rPr lang="ru-RU" sz="1600" b="1" dirty="0">
                <a:solidFill>
                  <a:srgbClr val="C00000"/>
                </a:solidFill>
              </a:rPr>
              <a:t>«</a:t>
            </a:r>
            <a:r>
              <a:rPr lang="ru-RU" sz="1600" b="1" dirty="0" err="1">
                <a:solidFill>
                  <a:srgbClr val="C00000"/>
                </a:solidFill>
              </a:rPr>
              <a:t>Тетюшская</a:t>
            </a:r>
            <a:r>
              <a:rPr lang="ru-RU" sz="1600" b="1" dirty="0">
                <a:solidFill>
                  <a:srgbClr val="C00000"/>
                </a:solidFill>
              </a:rPr>
              <a:t> СОШ №2» 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 algn="ctr">
              <a:lnSpc>
                <a:spcPts val="1300"/>
              </a:lnSpc>
            </a:pPr>
            <a:r>
              <a:rPr lang="ru-RU" sz="1600" b="1" dirty="0" err="1" smtClean="0">
                <a:solidFill>
                  <a:srgbClr val="C00000"/>
                </a:solidFill>
              </a:rPr>
              <a:t>Тетюшского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муниципального района </a:t>
            </a:r>
            <a:r>
              <a:rPr lang="ru-RU" sz="1600" b="1" dirty="0" smtClean="0">
                <a:solidFill>
                  <a:srgbClr val="C00000"/>
                </a:solidFill>
              </a:rPr>
              <a:t>Республики </a:t>
            </a:r>
            <a:r>
              <a:rPr lang="ru-RU" sz="1600" b="1" dirty="0">
                <a:solidFill>
                  <a:srgbClr val="C00000"/>
                </a:solidFill>
              </a:rPr>
              <a:t>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85841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463" y="200025"/>
            <a:ext cx="6743700" cy="7524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Результаты ЕГЭ по Химии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6343" t="14319" r="57953" b="56037"/>
          <a:stretch/>
        </p:blipFill>
        <p:spPr bwMode="auto">
          <a:xfrm>
            <a:off x="271463" y="1157288"/>
            <a:ext cx="3043239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9784" t="48101" r="63635" b="41601"/>
          <a:stretch/>
        </p:blipFill>
        <p:spPr>
          <a:xfrm>
            <a:off x="3051816" y="1157287"/>
            <a:ext cx="2414587" cy="13280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6301" t="14868" r="12688" b="56891"/>
          <a:stretch/>
        </p:blipFill>
        <p:spPr>
          <a:xfrm>
            <a:off x="3843338" y="2690097"/>
            <a:ext cx="3474730" cy="4492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8959" t="47634" r="8701" b="40508"/>
          <a:stretch/>
        </p:blipFill>
        <p:spPr>
          <a:xfrm>
            <a:off x="3500438" y="6742123"/>
            <a:ext cx="2478505" cy="12901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563" t="66513" r="63413" b="2281"/>
          <a:stretch/>
        </p:blipFill>
        <p:spPr>
          <a:xfrm>
            <a:off x="271462" y="5948364"/>
            <a:ext cx="3043239" cy="44345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9656" t="74144" r="13353" b="13203"/>
          <a:stretch/>
        </p:blipFill>
        <p:spPr>
          <a:xfrm>
            <a:off x="3268280" y="9066740"/>
            <a:ext cx="2710663" cy="131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9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0025"/>
            <a:ext cx="7559675" cy="195346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C00000"/>
                </a:solidFill>
              </a:rPr>
              <a:t>Сведения о достижения и результатах обучающихся центра образования </a:t>
            </a:r>
            <a:r>
              <a:rPr lang="ru-RU" sz="1800" b="1" dirty="0" smtClean="0">
                <a:solidFill>
                  <a:srgbClr val="C00000"/>
                </a:solidFill>
              </a:rPr>
              <a:t>естественно-научной </a:t>
            </a:r>
            <a:r>
              <a:rPr lang="ru-RU" sz="1800" b="1" dirty="0">
                <a:solidFill>
                  <a:srgbClr val="C00000"/>
                </a:solidFill>
              </a:rPr>
              <a:t>и технологической направленностей «Точка роста»,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работающего </a:t>
            </a:r>
            <a:r>
              <a:rPr lang="ru-RU" sz="1800" b="1" dirty="0">
                <a:solidFill>
                  <a:srgbClr val="C00000"/>
                </a:solidFill>
              </a:rPr>
              <a:t>на базе МБОУ «</a:t>
            </a:r>
            <a:r>
              <a:rPr lang="ru-RU" sz="1800" b="1" dirty="0" err="1">
                <a:solidFill>
                  <a:srgbClr val="C00000"/>
                </a:solidFill>
              </a:rPr>
              <a:t>Тетюшская</a:t>
            </a:r>
            <a:r>
              <a:rPr lang="ru-RU" sz="1800" b="1" dirty="0">
                <a:solidFill>
                  <a:srgbClr val="C00000"/>
                </a:solidFill>
              </a:rPr>
              <a:t> СОШ №</a:t>
            </a:r>
            <a:r>
              <a:rPr lang="ru-RU" sz="1800" b="1" dirty="0" smtClean="0">
                <a:solidFill>
                  <a:srgbClr val="C00000"/>
                </a:solidFill>
              </a:rPr>
              <a:t>2»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 smtClean="0">
                <a:solidFill>
                  <a:srgbClr val="C00000"/>
                </a:solidFill>
              </a:rPr>
              <a:t>Тетюшского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муниципального района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Республики </a:t>
            </a:r>
            <a:r>
              <a:rPr lang="ru-RU" sz="1800" b="1" dirty="0">
                <a:solidFill>
                  <a:srgbClr val="C00000"/>
                </a:solidFill>
              </a:rPr>
              <a:t>Татарстан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7" name="Рисунок 6" descr="IMG-20221109-WA0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3956" y="2785650"/>
            <a:ext cx="2484489" cy="341951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1510" y="6704988"/>
            <a:ext cx="3091873" cy="368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613" y="6591771"/>
            <a:ext cx="3230378" cy="380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gramota_Ibyatov_-_Buins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613" y="2785650"/>
            <a:ext cx="2374357" cy="3379376"/>
          </a:xfrm>
          <a:prstGeom prst="rect">
            <a:avLst/>
          </a:prstGeom>
        </p:spPr>
      </p:pic>
      <p:pic>
        <p:nvPicPr>
          <p:cNvPr id="5" name="Рисунок 4" descr="IMG-20221109-WA00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61757" y="2153486"/>
            <a:ext cx="2285774" cy="3359116"/>
          </a:xfrm>
          <a:prstGeom prst="rect">
            <a:avLst/>
          </a:prstGeom>
        </p:spPr>
      </p:pic>
      <p:pic>
        <p:nvPicPr>
          <p:cNvPr id="8" name="Рисунок 7" descr="IMG-20221109-WA003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64802" y="5694876"/>
            <a:ext cx="3578772" cy="250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57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463" y="200025"/>
            <a:ext cx="6743700" cy="10715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Исследовательская деятельность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по химии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4104" t="12522" r="15814" b="54519"/>
          <a:stretch/>
        </p:blipFill>
        <p:spPr bwMode="auto">
          <a:xfrm>
            <a:off x="867568" y="1543049"/>
            <a:ext cx="5915023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4811" t="52250" r="15298" b="14410"/>
          <a:stretch/>
        </p:blipFill>
        <p:spPr>
          <a:xfrm>
            <a:off x="867568" y="5842172"/>
            <a:ext cx="5915023" cy="400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8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982" y="228600"/>
            <a:ext cx="6817068" cy="14716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Проект по биологии «Сравнение </a:t>
            </a:r>
            <a:r>
              <a:rPr lang="ru-RU" sz="2400" b="1" dirty="0">
                <a:solidFill>
                  <a:srgbClr val="FF0000"/>
                </a:solidFill>
              </a:rPr>
              <a:t>и анализ питьевой воды </a:t>
            </a:r>
            <a:r>
              <a:rPr lang="ru-RU" sz="2400" b="1" dirty="0" smtClean="0">
                <a:solidFill>
                  <a:srgbClr val="FF0000"/>
                </a:solidFill>
              </a:rPr>
              <a:t>разных </a:t>
            </a:r>
            <a:r>
              <a:rPr lang="ru-RU" sz="2400" b="1" dirty="0">
                <a:solidFill>
                  <a:srgbClr val="FF0000"/>
                </a:solidFill>
              </a:rPr>
              <a:t>источников 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города </a:t>
            </a:r>
            <a:r>
              <a:rPr lang="ru-RU" sz="2400" b="1" dirty="0" smtClean="0">
                <a:solidFill>
                  <a:srgbClr val="FF0000"/>
                </a:solidFill>
              </a:rPr>
              <a:t>Тетюши»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9" y="1627133"/>
            <a:ext cx="2975376" cy="3889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2" r="10888"/>
          <a:stretch/>
        </p:blipFill>
        <p:spPr>
          <a:xfrm>
            <a:off x="3328988" y="1865474"/>
            <a:ext cx="4044422" cy="41414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75"/>
          <a:stretch/>
        </p:blipFill>
        <p:spPr>
          <a:xfrm>
            <a:off x="356077" y="5672137"/>
            <a:ext cx="3493439" cy="23573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3" r="9306"/>
          <a:stretch/>
        </p:blipFill>
        <p:spPr>
          <a:xfrm>
            <a:off x="4020445" y="6139646"/>
            <a:ext cx="3174986" cy="3529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23"/>
          <a:stretch/>
        </p:blipFill>
        <p:spPr>
          <a:xfrm>
            <a:off x="414940" y="8184564"/>
            <a:ext cx="3809760" cy="229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7763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131</TotalTime>
  <Words>92</Words>
  <Application>Microsoft Office PowerPoint</Application>
  <PresentationFormat>Произвольный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Wingdings 3</vt:lpstr>
      <vt:lpstr>Сектор</vt:lpstr>
      <vt:lpstr>Открытый урок по физике  «График плавления и отвердевания кристаллических тел»  на муниципальном семинаре по теме «Подготовка конкурсных материалов для публичного представления педагогических практик  на конкурсах профессионального мастерства» в МБОУ «ТСОШ №2», 21.10.2021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физике «График плавления и отвердевания кристаллических тел» на муниципальном семинаре по теме «Подготовка конкурсных материалов для публичного представления педагогических практик  на конкурсах профессионаьного мастерства»  в МБОУ «ТСОШ №2», 21.10.2021</dc:title>
  <dc:creator>Учетная запись Майкрософт</dc:creator>
  <cp:lastModifiedBy>Учетная запись Майкрософт</cp:lastModifiedBy>
  <cp:revision>18</cp:revision>
  <dcterms:created xsi:type="dcterms:W3CDTF">2022-11-14T07:55:20Z</dcterms:created>
  <dcterms:modified xsi:type="dcterms:W3CDTF">2023-05-10T09:43:56Z</dcterms:modified>
</cp:coreProperties>
</file>